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-127275" y="1284300"/>
            <a:ext cx="32028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4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project addresses the need to analyze credit card transaction trends and customer demographics to optimize financial strategies and enhance customer targeting.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Credit Card Performance Analysis </a:t>
            </a:r>
            <a:endParaRPr b="1"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-85075" y="2884100"/>
            <a:ext cx="3327300" cy="1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Over </a:t>
            </a:r>
            <a:r>
              <a:rPr b="1" lang="en" sz="1100">
                <a:solidFill>
                  <a:schemeClr val="dk1"/>
                </a:solidFill>
              </a:rPr>
              <a:t>55 million</a:t>
            </a:r>
            <a:r>
              <a:rPr lang="en" sz="1100">
                <a:solidFill>
                  <a:schemeClr val="dk1"/>
                </a:solidFill>
              </a:rPr>
              <a:t> in revenue across </a:t>
            </a:r>
            <a:r>
              <a:rPr b="1" lang="en" sz="1100">
                <a:solidFill>
                  <a:schemeClr val="dk1"/>
                </a:solidFill>
              </a:rPr>
              <a:t>4 quarters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Segmentation of </a:t>
            </a:r>
            <a:r>
              <a:rPr b="1" lang="en" sz="1100">
                <a:solidFill>
                  <a:schemeClr val="dk1"/>
                </a:solidFill>
              </a:rPr>
              <a:t>576 million total customer income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Transaction trends across </a:t>
            </a:r>
            <a:r>
              <a:rPr b="1" lang="en" sz="1100">
                <a:solidFill>
                  <a:schemeClr val="dk1"/>
                </a:solidFill>
              </a:rPr>
              <a:t>50,000+ credit card users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-99475" y="4787550"/>
            <a:ext cx="3417900" cy="17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Identified </a:t>
            </a:r>
            <a:r>
              <a:rPr b="1" lang="en" sz="1100">
                <a:solidFill>
                  <a:schemeClr val="dk1"/>
                </a:solidFill>
              </a:rPr>
              <a:t>Blue card users</a:t>
            </a:r>
            <a:r>
              <a:rPr lang="en" sz="1100">
                <a:solidFill>
                  <a:schemeClr val="dk1"/>
                </a:solidFill>
              </a:rPr>
              <a:t> as the highest revenue contributors (46 million).</a:t>
            </a:r>
            <a:endParaRPr sz="1100">
              <a:solidFill>
                <a:schemeClr val="dk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Quantified regional trends, highlighting </a:t>
            </a:r>
            <a:r>
              <a:rPr b="1" lang="en" sz="1100">
                <a:solidFill>
                  <a:schemeClr val="dk1"/>
                </a:solidFill>
              </a:rPr>
              <a:t>NY, TX, CA, FL, and NJ</a:t>
            </a:r>
            <a:r>
              <a:rPr lang="en" sz="1100">
                <a:solidFill>
                  <a:schemeClr val="dk1"/>
                </a:solidFill>
              </a:rPr>
              <a:t> contributing a total of </a:t>
            </a:r>
            <a:r>
              <a:rPr b="1" lang="en" sz="1100">
                <a:solidFill>
                  <a:schemeClr val="dk1"/>
                </a:solidFill>
              </a:rPr>
              <a:t>31 million revenue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Char char="●"/>
            </a:pPr>
            <a:r>
              <a:rPr lang="en" sz="1100">
                <a:solidFill>
                  <a:schemeClr val="dk1"/>
                </a:solidFill>
              </a:rPr>
              <a:t>Provided clear visualizations to inform targeted marketing and service enhancement efforts.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-99475" y="7154350"/>
            <a:ext cx="77967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Card Category Analysis</a:t>
            </a:r>
            <a:r>
              <a:rPr lang="en" sz="1100">
                <a:solidFill>
                  <a:schemeClr val="dk1"/>
                </a:solidFill>
              </a:rPr>
              <a:t>: Blue card users drive 83% of revenue; promotional efforts should prioritize retaining and upselling this segment.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Income Group Trends</a:t>
            </a:r>
            <a:r>
              <a:rPr lang="en" sz="1100">
                <a:solidFill>
                  <a:schemeClr val="dk1"/>
                </a:solidFill>
              </a:rPr>
              <a:t>: High-income customers generate over 40% of total revenue. Implement premium-tier benefits for loyalty.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Transaction Mode Preferences</a:t>
            </a:r>
            <a:r>
              <a:rPr lang="en" sz="1100">
                <a:solidFill>
                  <a:schemeClr val="dk1"/>
                </a:solidFill>
              </a:rPr>
              <a:t>: </a:t>
            </a:r>
            <a:r>
              <a:rPr b="1" lang="en" sz="1100">
                <a:solidFill>
                  <a:schemeClr val="dk1"/>
                </a:solidFill>
              </a:rPr>
              <a:t>Chip-based</a:t>
            </a:r>
            <a:r>
              <a:rPr lang="en" sz="1100">
                <a:solidFill>
                  <a:schemeClr val="dk1"/>
                </a:solidFill>
              </a:rPr>
              <a:t> transactions contribute </a:t>
            </a:r>
            <a:r>
              <a:rPr b="1" lang="en" sz="1100">
                <a:solidFill>
                  <a:schemeClr val="dk1"/>
                </a:solidFill>
              </a:rPr>
              <a:t>63% of revenue</a:t>
            </a:r>
            <a:r>
              <a:rPr lang="en" sz="1100">
                <a:solidFill>
                  <a:schemeClr val="dk1"/>
                </a:solidFill>
              </a:rPr>
              <a:t> (35 million); promoting these channels could optimize transaction reliability.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Demographics Insight</a:t>
            </a:r>
            <a:r>
              <a:rPr lang="en" sz="1100">
                <a:solidFill>
                  <a:schemeClr val="dk1"/>
                </a:solidFill>
              </a:rPr>
              <a:t>: Customers aged </a:t>
            </a:r>
            <a:r>
              <a:rPr b="1" lang="en" sz="1100">
                <a:solidFill>
                  <a:schemeClr val="dk1"/>
                </a:solidFill>
              </a:rPr>
              <a:t>31-40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51-60</a:t>
            </a:r>
            <a:r>
              <a:rPr lang="en" sz="1100">
                <a:solidFill>
                  <a:schemeClr val="dk1"/>
                </a:solidFill>
              </a:rPr>
              <a:t> spend the most (~25 million collectively); campaigns targeting these age groups can maximize engagement.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Geographical Advantage</a:t>
            </a:r>
            <a:r>
              <a:rPr lang="en" sz="1100">
                <a:solidFill>
                  <a:schemeClr val="dk1"/>
                </a:solidFill>
              </a:rPr>
              <a:t>: Focus on expanding services and promotions in </a:t>
            </a:r>
            <a:r>
              <a:rPr b="1" lang="en" sz="1100">
                <a:solidFill>
                  <a:schemeClr val="dk1"/>
                </a:solidFill>
              </a:rPr>
              <a:t>NY, TX, and CA</a:t>
            </a:r>
            <a:r>
              <a:rPr lang="en" sz="1100">
                <a:solidFill>
                  <a:schemeClr val="dk1"/>
                </a:solidFill>
              </a:rPr>
              <a:t>, which together contributed over 19 million in revenue.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-31250" y="620150"/>
            <a:ext cx="7796675" cy="176675"/>
          </a:xfrm>
          <a:custGeom>
            <a:rect b="b" l="l" r="r" t="t"/>
            <a:pathLst>
              <a:path extrusionOk="0" h="7067" w="311867">
                <a:moveTo>
                  <a:pt x="12598" y="7067"/>
                </a:moveTo>
                <a:lnTo>
                  <a:pt x="311867" y="4609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5" name="Google Shape;195;p8"/>
          <p:cNvSpPr txBox="1"/>
          <p:nvPr/>
        </p:nvSpPr>
        <p:spPr>
          <a:xfrm>
            <a:off x="-127275" y="880938"/>
            <a:ext cx="2517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Issues/Problem 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-121275" y="2527350"/>
            <a:ext cx="206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Response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-107450" y="4382750"/>
            <a:ext cx="135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Impact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-133400" y="67412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❖"/>
            </a:pPr>
            <a:r>
              <a:rPr b="1"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Recommendation </a:t>
            </a:r>
            <a:endParaRPr b="1"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199" name="Google Shape;199;p8"/>
          <p:cNvCxnSpPr/>
          <p:nvPr/>
        </p:nvCxnSpPr>
        <p:spPr>
          <a:xfrm>
            <a:off x="3204100" y="771250"/>
            <a:ext cx="20400" cy="595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8"/>
          <p:cNvSpPr/>
          <p:nvPr/>
        </p:nvSpPr>
        <p:spPr>
          <a:xfrm>
            <a:off x="-15737" y="6699250"/>
            <a:ext cx="7765650" cy="96500"/>
          </a:xfrm>
          <a:custGeom>
            <a:rect b="b" l="l" r="r" t="t"/>
            <a:pathLst>
              <a:path extrusionOk="0" h="3860" w="310626">
                <a:moveTo>
                  <a:pt x="145563" y="1673"/>
                </a:moveTo>
                <a:lnTo>
                  <a:pt x="310626" y="0"/>
                </a:lnTo>
                <a:lnTo>
                  <a:pt x="145563" y="3860"/>
                </a:lnTo>
                <a:lnTo>
                  <a:pt x="0" y="1308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01" name="Google Shape;20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4625" y="1025425"/>
            <a:ext cx="4225375" cy="2442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4625" y="3888000"/>
            <a:ext cx="4225375" cy="253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